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00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B38D-1FBC-4B3F-BA85-B722DC50526D}" type="datetimeFigureOut">
              <a:rPr lang="de-DE" smtClean="0"/>
              <a:t>24.08.2019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6277-8B87-4C9D-85FD-CD29B86DD8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6177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B38D-1FBC-4B3F-BA85-B722DC50526D}" type="datetimeFigureOut">
              <a:rPr lang="de-DE" smtClean="0"/>
              <a:t>24.08.2019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6277-8B87-4C9D-85FD-CD29B86DD8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9580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B38D-1FBC-4B3F-BA85-B722DC50526D}" type="datetimeFigureOut">
              <a:rPr lang="de-DE" smtClean="0"/>
              <a:t>24.08.2019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6277-8B87-4C9D-85FD-CD29B86DD8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1337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B38D-1FBC-4B3F-BA85-B722DC50526D}" type="datetimeFigureOut">
              <a:rPr lang="de-DE" smtClean="0"/>
              <a:t>24.08.2019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6277-8B87-4C9D-85FD-CD29B86DD8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904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B38D-1FBC-4B3F-BA85-B722DC50526D}" type="datetimeFigureOut">
              <a:rPr lang="de-DE" smtClean="0"/>
              <a:t>24.08.2019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6277-8B87-4C9D-85FD-CD29B86DD8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0585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B38D-1FBC-4B3F-BA85-B722DC50526D}" type="datetimeFigureOut">
              <a:rPr lang="de-DE" smtClean="0"/>
              <a:t>24.08.2019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6277-8B87-4C9D-85FD-CD29B86DD8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092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B38D-1FBC-4B3F-BA85-B722DC50526D}" type="datetimeFigureOut">
              <a:rPr lang="de-DE" smtClean="0"/>
              <a:t>24.08.2019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6277-8B87-4C9D-85FD-CD29B86DD8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2158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B38D-1FBC-4B3F-BA85-B722DC50526D}" type="datetimeFigureOut">
              <a:rPr lang="de-DE" smtClean="0"/>
              <a:t>24.08.2019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6277-8B87-4C9D-85FD-CD29B86DD8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4407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B38D-1FBC-4B3F-BA85-B722DC50526D}" type="datetimeFigureOut">
              <a:rPr lang="de-DE" smtClean="0"/>
              <a:t>24.08.2019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6277-8B87-4C9D-85FD-CD29B86DD8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2736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B38D-1FBC-4B3F-BA85-B722DC50526D}" type="datetimeFigureOut">
              <a:rPr lang="de-DE" smtClean="0"/>
              <a:t>24.08.2019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6277-8B87-4C9D-85FD-CD29B86DD8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8319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B38D-1FBC-4B3F-BA85-B722DC50526D}" type="datetimeFigureOut">
              <a:rPr lang="de-DE" smtClean="0"/>
              <a:t>24.08.2019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6277-8B87-4C9D-85FD-CD29B86DD8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1330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CB38D-1FBC-4B3F-BA85-B722DC50526D}" type="datetimeFigureOut">
              <a:rPr lang="de-DE" smtClean="0"/>
              <a:t>24.08.2019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86277-8B87-4C9D-85FD-CD29B86DD8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442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90"/>
                </a:solidFill>
              </a:rPr>
              <a:t>AGA – </a:t>
            </a:r>
            <a:r>
              <a:rPr lang="en-US" dirty="0" err="1">
                <a:solidFill>
                  <a:srgbClr val="000090"/>
                </a:solidFill>
              </a:rPr>
              <a:t>Studenten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Kurrikulum</a:t>
            </a:r>
            <a:endParaRPr lang="en-US" dirty="0">
              <a:solidFill>
                <a:srgbClr val="000090"/>
              </a:solidFill>
            </a:endParaRPr>
          </a:p>
        </p:txBody>
      </p:sp>
      <p:pic>
        <p:nvPicPr>
          <p:cNvPr id="4" name="Picture 3" descr="Screen Shot 2015-09-07 at 11.47.37 PM.pn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7094"/>
          <a:stretch/>
        </p:blipFill>
        <p:spPr>
          <a:xfrm>
            <a:off x="323528" y="1598079"/>
            <a:ext cx="8640960" cy="1902929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539552" y="3501008"/>
            <a:ext cx="7776864" cy="707886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txBody>
          <a:bodyPr wrap="square" rtlCol="0">
            <a:spAutoFit/>
          </a:bodyPr>
          <a:lstStyle/>
          <a:p>
            <a:r>
              <a:rPr lang="de-DE" sz="4000" smtClean="0">
                <a:solidFill>
                  <a:srgbClr val="0D2690"/>
                </a:solidFill>
              </a:rPr>
              <a:t>Theorie</a:t>
            </a:r>
            <a:endParaRPr lang="de-DE" dirty="0">
              <a:solidFill>
                <a:srgbClr val="0D269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267744" y="4224216"/>
            <a:ext cx="6048672" cy="707886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txBody>
          <a:bodyPr wrap="square" rtlCol="0">
            <a:spAutoFit/>
          </a:bodyPr>
          <a:lstStyle/>
          <a:p>
            <a:r>
              <a:rPr lang="de-DE" sz="4000" dirty="0" smtClean="0">
                <a:solidFill>
                  <a:srgbClr val="0D2690"/>
                </a:solidFill>
              </a:rPr>
              <a:t>Praxis</a:t>
            </a:r>
            <a:endParaRPr lang="de-DE" dirty="0">
              <a:solidFill>
                <a:srgbClr val="0D269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956992" y="4932102"/>
            <a:ext cx="5359424" cy="707886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txBody>
          <a:bodyPr wrap="square" rtlCol="0">
            <a:spAutoFit/>
          </a:bodyPr>
          <a:lstStyle/>
          <a:p>
            <a:r>
              <a:rPr lang="de-DE" sz="4000" smtClean="0">
                <a:solidFill>
                  <a:srgbClr val="0D2690"/>
                </a:solidFill>
              </a:rPr>
              <a:t>Wissenschaft</a:t>
            </a:r>
            <a:endParaRPr lang="de-DE" dirty="0">
              <a:solidFill>
                <a:srgbClr val="0D26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31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09600" y="1977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0090"/>
                </a:solidFill>
              </a:rPr>
              <a:t>AGA – </a:t>
            </a:r>
            <a:r>
              <a:rPr lang="en-US" dirty="0" err="1">
                <a:solidFill>
                  <a:srgbClr val="000090"/>
                </a:solidFill>
              </a:rPr>
              <a:t>Studenten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Kurrikulum</a:t>
            </a:r>
            <a:endParaRPr lang="en-US" dirty="0">
              <a:solidFill>
                <a:srgbClr val="000090"/>
              </a:solidFill>
            </a:endParaRPr>
          </a:p>
        </p:txBody>
      </p:sp>
      <p:pic>
        <p:nvPicPr>
          <p:cNvPr id="4" name="Picture 3" descr="Screen Shot 2015-09-07 at 11.47.37 PM.pn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03" y="1268760"/>
            <a:ext cx="9145016" cy="12982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7504" y="2564903"/>
            <a:ext cx="2160000" cy="2908800"/>
          </a:xfrm>
          <a:prstGeom prst="rect">
            <a:avLst/>
          </a:prstGeom>
          <a:solidFill>
            <a:srgbClr val="F07D7C">
              <a:alpha val="50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22250" indent="-165100">
              <a:spcAft>
                <a:spcPts val="600"/>
              </a:spcAft>
              <a:buFont typeface="Courier New" charset="0"/>
              <a:buChar char="o"/>
            </a:pPr>
            <a:r>
              <a:rPr lang="de-DE" sz="1400" dirty="0" err="1">
                <a:solidFill>
                  <a:srgbClr val="000090"/>
                </a:solidFill>
              </a:rPr>
              <a:t>Students</a:t>
            </a:r>
            <a:r>
              <a:rPr lang="de-DE" sz="1400" dirty="0">
                <a:solidFill>
                  <a:srgbClr val="000090"/>
                </a:solidFill>
              </a:rPr>
              <a:t> Day </a:t>
            </a:r>
          </a:p>
          <a:p>
            <a:pPr marL="222250" indent="-165100">
              <a:spcAft>
                <a:spcPts val="600"/>
              </a:spcAft>
            </a:pPr>
            <a:r>
              <a:rPr lang="de-DE" sz="1400" dirty="0">
                <a:solidFill>
                  <a:srgbClr val="000090"/>
                </a:solidFill>
              </a:rPr>
              <a:t>	</a:t>
            </a:r>
            <a:r>
              <a:rPr lang="de-DE" sz="1400" b="1" dirty="0" smtClean="0">
                <a:solidFill>
                  <a:srgbClr val="000090"/>
                </a:solidFill>
              </a:rPr>
              <a:t>ODER</a:t>
            </a:r>
            <a:endParaRPr lang="de-DE" sz="1400" dirty="0">
              <a:solidFill>
                <a:srgbClr val="000090"/>
              </a:solidFill>
            </a:endParaRPr>
          </a:p>
          <a:p>
            <a:pPr marL="222250" indent="-165100">
              <a:spcAft>
                <a:spcPts val="600"/>
              </a:spcAft>
            </a:pPr>
            <a:r>
              <a:rPr lang="de-DE" sz="1400" dirty="0" smtClean="0">
                <a:solidFill>
                  <a:srgbClr val="000090"/>
                </a:solidFill>
              </a:rPr>
              <a:t>	Untersuchungskurs              Schulter </a:t>
            </a:r>
            <a:r>
              <a:rPr lang="de-DE" sz="1400" b="1" u="sng" dirty="0" smtClean="0">
                <a:solidFill>
                  <a:srgbClr val="000090"/>
                </a:solidFill>
              </a:rPr>
              <a:t>UND</a:t>
            </a:r>
            <a:r>
              <a:rPr lang="de-DE" sz="1400" dirty="0" smtClean="0">
                <a:solidFill>
                  <a:srgbClr val="000090"/>
                </a:solidFill>
              </a:rPr>
              <a:t> Knie         </a:t>
            </a:r>
            <a:r>
              <a:rPr lang="de-DE" sz="1400" dirty="0">
                <a:solidFill>
                  <a:srgbClr val="000090"/>
                </a:solidFill>
              </a:rPr>
              <a:t>an einer Universität oder bei einem  anerkannten AGA-Instruktor</a:t>
            </a:r>
            <a:br>
              <a:rPr lang="de-DE" sz="1400" dirty="0">
                <a:solidFill>
                  <a:srgbClr val="000090"/>
                </a:solidFill>
              </a:rPr>
            </a:br>
            <a:endParaRPr lang="de-DE" sz="1400" dirty="0">
              <a:solidFill>
                <a:srgbClr val="000090"/>
              </a:solidFill>
            </a:endParaRPr>
          </a:p>
          <a:p>
            <a:pPr marL="222250" indent="-165100">
              <a:spcAft>
                <a:spcPts val="600"/>
              </a:spcAft>
              <a:buFont typeface="Courier New" charset="0"/>
              <a:buChar char="o"/>
            </a:pPr>
            <a:r>
              <a:rPr lang="de-DE" sz="1400" dirty="0" smtClean="0">
                <a:solidFill>
                  <a:srgbClr val="000090"/>
                </a:solidFill>
              </a:rPr>
              <a:t>Theoretische Veranstaltung mit AGA-Patronat/-Gütesiegel</a:t>
            </a:r>
            <a:endParaRPr lang="de-DE" sz="1400" dirty="0">
              <a:solidFill>
                <a:srgbClr val="00009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2564904"/>
            <a:ext cx="2160000" cy="2946961"/>
          </a:xfrm>
          <a:prstGeom prst="rect">
            <a:avLst/>
          </a:prstGeom>
          <a:solidFill>
            <a:srgbClr val="DE9356">
              <a:alpha val="50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174625" indent="-174625">
              <a:spcAft>
                <a:spcPts val="300"/>
              </a:spcAft>
              <a:buFont typeface="Courier New" charset="0"/>
              <a:buChar char="o"/>
            </a:pPr>
            <a:r>
              <a:rPr lang="de-AT" sz="1400" dirty="0">
                <a:solidFill>
                  <a:srgbClr val="000090"/>
                </a:solidFill>
              </a:rPr>
              <a:t>Summerschool </a:t>
            </a:r>
          </a:p>
          <a:p>
            <a:pPr marL="174625" indent="-174625">
              <a:spcAft>
                <a:spcPts val="300"/>
              </a:spcAft>
              <a:buFont typeface="Courier New" charset="0"/>
              <a:buChar char="o"/>
            </a:pPr>
            <a:r>
              <a:rPr lang="de-AT" sz="1400" dirty="0" smtClean="0">
                <a:solidFill>
                  <a:srgbClr val="000090"/>
                </a:solidFill>
              </a:rPr>
              <a:t>Praktischer Kurs im „Dry-Lab“ mit AGA-Patronat</a:t>
            </a:r>
            <a:endParaRPr lang="de-AT" sz="1400" dirty="0">
              <a:solidFill>
                <a:srgbClr val="000090"/>
              </a:solidFill>
            </a:endParaRPr>
          </a:p>
          <a:p>
            <a:pPr marL="174625" indent="-174625">
              <a:spcAft>
                <a:spcPts val="300"/>
              </a:spcAft>
            </a:pPr>
            <a:r>
              <a:rPr lang="de-AT" sz="1400" dirty="0">
                <a:solidFill>
                  <a:srgbClr val="000090"/>
                </a:solidFill>
              </a:rPr>
              <a:t>	</a:t>
            </a:r>
            <a:r>
              <a:rPr lang="de-AT" sz="1400" b="1" dirty="0" smtClean="0">
                <a:solidFill>
                  <a:srgbClr val="000090"/>
                </a:solidFill>
              </a:rPr>
              <a:t>ODER</a:t>
            </a:r>
            <a:endParaRPr lang="de-AT" sz="1400" dirty="0">
              <a:solidFill>
                <a:srgbClr val="000090"/>
              </a:solidFill>
            </a:endParaRPr>
          </a:p>
          <a:p>
            <a:pPr marL="174625" indent="-174625">
              <a:spcAft>
                <a:spcPts val="300"/>
              </a:spcAft>
            </a:pPr>
            <a:r>
              <a:rPr lang="de-AT" sz="1400" dirty="0">
                <a:solidFill>
                  <a:srgbClr val="000090"/>
                </a:solidFill>
              </a:rPr>
              <a:t>    Kurs am </a:t>
            </a:r>
            <a:r>
              <a:rPr lang="de-AT" sz="1400" dirty="0" smtClean="0">
                <a:solidFill>
                  <a:srgbClr val="000090"/>
                </a:solidFill>
              </a:rPr>
              <a:t>Simulator / Modell</a:t>
            </a:r>
            <a:endParaRPr lang="de-AT" sz="1400" dirty="0">
              <a:solidFill>
                <a:srgbClr val="000090"/>
              </a:solidFill>
            </a:endParaRPr>
          </a:p>
          <a:p>
            <a:pPr marL="174625" indent="-174625">
              <a:spcAft>
                <a:spcPts val="300"/>
              </a:spcAft>
            </a:pPr>
            <a:endParaRPr lang="de-AT" sz="1400" dirty="0">
              <a:solidFill>
                <a:srgbClr val="000090"/>
              </a:solidFill>
            </a:endParaRPr>
          </a:p>
          <a:p>
            <a:pPr marL="174625" indent="-174625">
              <a:spcAft>
                <a:spcPts val="300"/>
              </a:spcAft>
              <a:buFont typeface="Courier New" charset="0"/>
              <a:buChar char="o"/>
            </a:pPr>
            <a:r>
              <a:rPr lang="de-AT" sz="1400" dirty="0">
                <a:solidFill>
                  <a:srgbClr val="000090"/>
                </a:solidFill>
              </a:rPr>
              <a:t>Vortrag auf einem </a:t>
            </a:r>
            <a:r>
              <a:rPr lang="de-AT" sz="1400" dirty="0" smtClean="0">
                <a:solidFill>
                  <a:srgbClr val="000090"/>
                </a:solidFill>
              </a:rPr>
              <a:t>Studentenkurs </a:t>
            </a:r>
            <a:endParaRPr lang="de-AT" sz="1400" b="1" dirty="0">
              <a:solidFill>
                <a:srgbClr val="000090"/>
              </a:solidFill>
            </a:endParaRPr>
          </a:p>
          <a:p>
            <a:pPr>
              <a:spcAft>
                <a:spcPts val="300"/>
              </a:spcAft>
              <a:tabLst>
                <a:tab pos="166688" algn="l"/>
              </a:tabLst>
            </a:pPr>
            <a:r>
              <a:rPr lang="de-AT" sz="1400" b="1" dirty="0">
                <a:solidFill>
                  <a:srgbClr val="000090"/>
                </a:solidFill>
              </a:rPr>
              <a:t>	</a:t>
            </a:r>
            <a:r>
              <a:rPr lang="de-AT" sz="1400" b="1" dirty="0" smtClean="0">
                <a:solidFill>
                  <a:srgbClr val="000090"/>
                </a:solidFill>
              </a:rPr>
              <a:t>ODER</a:t>
            </a:r>
            <a:endParaRPr lang="de-AT" sz="1400" b="1" dirty="0">
              <a:solidFill>
                <a:srgbClr val="000090"/>
              </a:solidFill>
            </a:endParaRPr>
          </a:p>
          <a:p>
            <a:pPr>
              <a:spcAft>
                <a:spcPts val="300"/>
              </a:spcAft>
              <a:tabLst>
                <a:tab pos="166688" algn="l"/>
              </a:tabLst>
            </a:pPr>
            <a:r>
              <a:rPr lang="de-AT" sz="1400" b="1" dirty="0">
                <a:solidFill>
                  <a:srgbClr val="000090"/>
                </a:solidFill>
              </a:rPr>
              <a:t>	</a:t>
            </a:r>
            <a:r>
              <a:rPr lang="de-AT" sz="1400" dirty="0" smtClean="0">
                <a:solidFill>
                  <a:srgbClr val="000090"/>
                </a:solidFill>
              </a:rPr>
              <a:t>Case </a:t>
            </a:r>
            <a:r>
              <a:rPr lang="de-AT" sz="1400" dirty="0">
                <a:solidFill>
                  <a:srgbClr val="000090"/>
                </a:solidFill>
              </a:rPr>
              <a:t>Report </a:t>
            </a:r>
            <a:r>
              <a:rPr lang="de-AT" sz="1400" dirty="0" smtClean="0">
                <a:solidFill>
                  <a:srgbClr val="000090"/>
                </a:solidFill>
              </a:rPr>
              <a:t>in 	„Arthroskopie“</a:t>
            </a:r>
            <a:endParaRPr lang="de-AT" sz="1400" dirty="0">
              <a:solidFill>
                <a:srgbClr val="00009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2564903"/>
            <a:ext cx="2160000" cy="4185761"/>
          </a:xfrm>
          <a:prstGeom prst="rect">
            <a:avLst/>
          </a:prstGeom>
          <a:solidFill>
            <a:srgbClr val="FFFAA1">
              <a:alpha val="50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157163" indent="-157163">
              <a:spcAft>
                <a:spcPts val="600"/>
              </a:spcAft>
              <a:buFont typeface="Courier New" charset="0"/>
              <a:buChar char="o"/>
            </a:pPr>
            <a:r>
              <a:rPr lang="de-AT" sz="1400" dirty="0">
                <a:solidFill>
                  <a:srgbClr val="000090"/>
                </a:solidFill>
              </a:rPr>
              <a:t>Teilnahme an der AGA- </a:t>
            </a:r>
            <a:r>
              <a:rPr lang="de-AT" sz="1400" dirty="0" err="1">
                <a:solidFill>
                  <a:srgbClr val="000090"/>
                </a:solidFill>
              </a:rPr>
              <a:t>Advanced</a:t>
            </a:r>
            <a:r>
              <a:rPr lang="de-AT" sz="1400" dirty="0">
                <a:solidFill>
                  <a:srgbClr val="000090"/>
                </a:solidFill>
              </a:rPr>
              <a:t> </a:t>
            </a:r>
            <a:r>
              <a:rPr lang="de-AT" sz="1400" dirty="0" smtClean="0">
                <a:solidFill>
                  <a:srgbClr val="000090"/>
                </a:solidFill>
              </a:rPr>
              <a:t>School</a:t>
            </a:r>
          </a:p>
          <a:p>
            <a:pPr>
              <a:spcAft>
                <a:spcPts val="600"/>
              </a:spcAft>
              <a:tabLst>
                <a:tab pos="147638" algn="l"/>
              </a:tabLst>
            </a:pPr>
            <a:r>
              <a:rPr lang="de-AT" sz="1400" b="1" i="1" dirty="0" smtClean="0">
                <a:solidFill>
                  <a:srgbClr val="000090"/>
                </a:solidFill>
              </a:rPr>
              <a:t>	</a:t>
            </a:r>
            <a:r>
              <a:rPr lang="de-AT" sz="1400" b="1" dirty="0" smtClean="0">
                <a:solidFill>
                  <a:srgbClr val="000090"/>
                </a:solidFill>
              </a:rPr>
              <a:t>ODER</a:t>
            </a:r>
            <a:endParaRPr lang="de-AT" sz="1400" dirty="0">
              <a:solidFill>
                <a:srgbClr val="000090"/>
              </a:solidFill>
            </a:endParaRPr>
          </a:p>
          <a:p>
            <a:pPr>
              <a:spcAft>
                <a:spcPts val="600"/>
              </a:spcAft>
              <a:tabLst>
                <a:tab pos="147638" algn="l"/>
              </a:tabLst>
            </a:pPr>
            <a:r>
              <a:rPr lang="de-AT" sz="1400" dirty="0" smtClean="0">
                <a:solidFill>
                  <a:srgbClr val="000090"/>
                </a:solidFill>
              </a:rPr>
              <a:t>	2 Kurse </a:t>
            </a:r>
            <a:r>
              <a:rPr lang="de-AT" sz="1400" b="1" dirty="0">
                <a:solidFill>
                  <a:srgbClr val="000090"/>
                </a:solidFill>
              </a:rPr>
              <a:t>(OE </a:t>
            </a:r>
            <a:r>
              <a:rPr lang="de-AT" sz="1400" b="1" dirty="0" smtClean="0">
                <a:solidFill>
                  <a:srgbClr val="000090"/>
                </a:solidFill>
              </a:rPr>
              <a:t>+ UE</a:t>
            </a:r>
            <a:r>
              <a:rPr lang="de-AT" sz="1400" b="1" dirty="0">
                <a:solidFill>
                  <a:srgbClr val="000090"/>
                </a:solidFill>
              </a:rPr>
              <a:t>)</a:t>
            </a:r>
            <a:r>
              <a:rPr lang="de-AT" sz="1400" dirty="0">
                <a:solidFill>
                  <a:srgbClr val="000090"/>
                </a:solidFill>
              </a:rPr>
              <a:t> </a:t>
            </a:r>
            <a:r>
              <a:rPr lang="de-AT" sz="1400" dirty="0" smtClean="0">
                <a:solidFill>
                  <a:srgbClr val="000090"/>
                </a:solidFill>
              </a:rPr>
              <a:t>	mit praktischem 	Inhalt 	unter 	AGA- </a:t>
            </a:r>
            <a:r>
              <a:rPr lang="de-AT" sz="1400" dirty="0">
                <a:solidFill>
                  <a:srgbClr val="000090"/>
                </a:solidFill>
              </a:rPr>
              <a:t>Patronat</a:t>
            </a:r>
            <a:r>
              <a:rPr lang="de-AT" sz="1400" dirty="0" smtClean="0">
                <a:solidFill>
                  <a:srgbClr val="000090"/>
                </a:solidFill>
              </a:rPr>
              <a:t>/ -	</a:t>
            </a:r>
            <a:r>
              <a:rPr lang="de-AT" sz="1400" dirty="0" err="1" smtClean="0">
                <a:solidFill>
                  <a:srgbClr val="000090"/>
                </a:solidFill>
              </a:rPr>
              <a:t>Gu</a:t>
            </a:r>
            <a:r>
              <a:rPr lang="de-AT" sz="1400" dirty="0" err="1">
                <a:solidFill>
                  <a:srgbClr val="000090"/>
                </a:solidFill>
              </a:rPr>
              <a:t>̈tesiegel</a:t>
            </a:r>
            <a:r>
              <a:rPr lang="de-AT" sz="1400" dirty="0">
                <a:solidFill>
                  <a:srgbClr val="000090"/>
                </a:solidFill>
              </a:rPr>
              <a:t> im </a:t>
            </a:r>
            <a:r>
              <a:rPr lang="de-AT" sz="1400" dirty="0" smtClean="0">
                <a:solidFill>
                  <a:srgbClr val="000090"/>
                </a:solidFill>
              </a:rPr>
              <a:t>„</a:t>
            </a:r>
            <a:r>
              <a:rPr lang="de-AT" sz="1400" dirty="0" err="1">
                <a:solidFill>
                  <a:srgbClr val="000090"/>
                </a:solidFill>
              </a:rPr>
              <a:t>Wet</a:t>
            </a:r>
            <a:r>
              <a:rPr lang="de-AT" sz="1400" dirty="0">
                <a:solidFill>
                  <a:srgbClr val="000090"/>
                </a:solidFill>
              </a:rPr>
              <a:t>- </a:t>
            </a:r>
            <a:r>
              <a:rPr lang="de-AT" sz="1400" dirty="0" smtClean="0">
                <a:solidFill>
                  <a:srgbClr val="000090"/>
                </a:solidFill>
              </a:rPr>
              <a:t>	Lab</a:t>
            </a:r>
          </a:p>
          <a:p>
            <a:pPr>
              <a:spcAft>
                <a:spcPts val="600"/>
              </a:spcAft>
              <a:tabLst>
                <a:tab pos="147638" algn="l"/>
              </a:tabLst>
            </a:pPr>
            <a:endParaRPr lang="de-AT" sz="1400" dirty="0">
              <a:solidFill>
                <a:srgbClr val="000090"/>
              </a:solidFill>
            </a:endParaRPr>
          </a:p>
          <a:p>
            <a:pPr marL="285750" indent="-285750">
              <a:spcAft>
                <a:spcPts val="600"/>
              </a:spcAft>
              <a:buFont typeface="Courier New" charset="0"/>
              <a:buChar char="o"/>
              <a:tabLst>
                <a:tab pos="147638" algn="l"/>
              </a:tabLst>
            </a:pPr>
            <a:r>
              <a:rPr lang="de-AT" sz="1400" dirty="0">
                <a:solidFill>
                  <a:srgbClr val="000090"/>
                </a:solidFill>
              </a:rPr>
              <a:t>Beginn/Nachweis einer wissenschaftlichen </a:t>
            </a:r>
            <a:r>
              <a:rPr lang="de-AT" sz="1400" dirty="0" smtClean="0">
                <a:solidFill>
                  <a:srgbClr val="000090"/>
                </a:solidFill>
              </a:rPr>
              <a:t>Arbeit im Bereich </a:t>
            </a:r>
            <a:r>
              <a:rPr lang="de-AT" sz="1400" dirty="0" err="1" smtClean="0">
                <a:solidFill>
                  <a:srgbClr val="000090"/>
                </a:solidFill>
              </a:rPr>
              <a:t>Ortho</a:t>
            </a:r>
            <a:r>
              <a:rPr lang="de-AT" sz="1400" dirty="0" smtClean="0">
                <a:solidFill>
                  <a:srgbClr val="000090"/>
                </a:solidFill>
              </a:rPr>
              <a:t>/Unfall*</a:t>
            </a:r>
          </a:p>
          <a:p>
            <a:pPr>
              <a:spcAft>
                <a:spcPts val="600"/>
              </a:spcAft>
              <a:tabLst>
                <a:tab pos="147638" algn="l"/>
              </a:tabLst>
            </a:pPr>
            <a:r>
              <a:rPr lang="de-AT" sz="900" dirty="0" smtClean="0">
                <a:solidFill>
                  <a:srgbClr val="000090"/>
                </a:solidFill>
              </a:rPr>
              <a:t>*Bei Vollendung des gesamten Kurrikulums, mit Ausnahme diesen Punktes, kann auch eine wissenschaftliche Arbeit aus einem anderen Fachgebiet angerechnet werden.</a:t>
            </a:r>
            <a:endParaRPr lang="de-AT" sz="900" dirty="0">
              <a:solidFill>
                <a:srgbClr val="00009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04248" y="2564903"/>
            <a:ext cx="2160000" cy="2401200"/>
          </a:xfrm>
          <a:prstGeom prst="rect">
            <a:avLst/>
          </a:prstGeom>
          <a:solidFill>
            <a:srgbClr val="B3DE5E">
              <a:alpha val="50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174625" indent="-174625">
              <a:spcAft>
                <a:spcPts val="300"/>
              </a:spcAft>
              <a:buFont typeface="Courier New" charset="0"/>
              <a:buChar char="o"/>
            </a:pPr>
            <a:r>
              <a:rPr lang="de-AT" sz="1400" dirty="0" smtClean="0">
                <a:solidFill>
                  <a:srgbClr val="000090"/>
                </a:solidFill>
                <a:latin typeface="+mj-lt"/>
              </a:rPr>
              <a:t>Vortrag über Forschungsprojekt auf AGA-Kongress oder ähnlichem Kongress</a:t>
            </a:r>
          </a:p>
          <a:p>
            <a:pPr>
              <a:spcAft>
                <a:spcPts val="300"/>
              </a:spcAft>
              <a:tabLst>
                <a:tab pos="166688" algn="l"/>
              </a:tabLst>
            </a:pPr>
            <a:r>
              <a:rPr lang="de-AT" sz="1400" dirty="0" smtClean="0">
                <a:solidFill>
                  <a:srgbClr val="000090"/>
                </a:solidFill>
                <a:latin typeface="+mj-lt"/>
              </a:rPr>
              <a:t>	</a:t>
            </a:r>
            <a:r>
              <a:rPr lang="de-AT" sz="1400" b="1" dirty="0" smtClean="0">
                <a:solidFill>
                  <a:srgbClr val="000090"/>
                </a:solidFill>
                <a:latin typeface="+mj-lt"/>
              </a:rPr>
              <a:t>ODER</a:t>
            </a:r>
          </a:p>
          <a:p>
            <a:pPr>
              <a:spcAft>
                <a:spcPts val="300"/>
              </a:spcAft>
              <a:tabLst>
                <a:tab pos="166688" algn="l"/>
              </a:tabLst>
            </a:pPr>
            <a:r>
              <a:rPr lang="de-AT" sz="1400" dirty="0">
                <a:solidFill>
                  <a:srgbClr val="000090"/>
                </a:solidFill>
                <a:latin typeface="+mj-lt"/>
              </a:rPr>
              <a:t>	</a:t>
            </a:r>
            <a:r>
              <a:rPr lang="de-AT" sz="1400" dirty="0" smtClean="0">
                <a:solidFill>
                  <a:srgbClr val="000090"/>
                </a:solidFill>
                <a:latin typeface="+mj-lt"/>
              </a:rPr>
              <a:t>Publikation einer 	Forschungsarbeit</a:t>
            </a:r>
          </a:p>
          <a:p>
            <a:pPr>
              <a:spcAft>
                <a:spcPts val="300"/>
              </a:spcAft>
              <a:tabLst>
                <a:tab pos="166688" algn="l"/>
              </a:tabLst>
            </a:pPr>
            <a:r>
              <a:rPr lang="de-AT" sz="1400" dirty="0">
                <a:solidFill>
                  <a:srgbClr val="000090"/>
                </a:solidFill>
                <a:latin typeface="+mj-lt"/>
              </a:rPr>
              <a:t>	</a:t>
            </a:r>
            <a:r>
              <a:rPr lang="de-AT" sz="1400" b="1" dirty="0" smtClean="0">
                <a:solidFill>
                  <a:srgbClr val="000090"/>
                </a:solidFill>
                <a:latin typeface="+mj-lt"/>
              </a:rPr>
              <a:t>ODER</a:t>
            </a:r>
          </a:p>
          <a:p>
            <a:pPr>
              <a:spcAft>
                <a:spcPts val="300"/>
              </a:spcAft>
              <a:tabLst>
                <a:tab pos="166688" algn="l"/>
              </a:tabLst>
            </a:pPr>
            <a:r>
              <a:rPr lang="de-AT" sz="1400" dirty="0">
                <a:solidFill>
                  <a:srgbClr val="000090"/>
                </a:solidFill>
                <a:latin typeface="+mj-lt"/>
              </a:rPr>
              <a:t>	</a:t>
            </a:r>
            <a:r>
              <a:rPr lang="de-AT" sz="1400" dirty="0" smtClean="0">
                <a:solidFill>
                  <a:srgbClr val="000090"/>
                </a:solidFill>
                <a:latin typeface="+mj-lt"/>
              </a:rPr>
              <a:t>Veröffentlichung eines 	Case-Reports</a:t>
            </a:r>
            <a:endParaRPr lang="de-AT" sz="1400" dirty="0">
              <a:solidFill>
                <a:srgbClr val="00009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535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90"/>
                </a:solidFill>
              </a:rPr>
              <a:t>AGA – </a:t>
            </a:r>
            <a:r>
              <a:rPr lang="en-US" dirty="0" err="1">
                <a:solidFill>
                  <a:srgbClr val="000090"/>
                </a:solidFill>
              </a:rPr>
              <a:t>Studenten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Kurrikulum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520" y="1601085"/>
            <a:ext cx="8784976" cy="4752528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rgbClr val="000090"/>
                </a:solidFill>
              </a:rPr>
              <a:t>Belohnung</a:t>
            </a:r>
            <a:r>
              <a:rPr lang="en-US" b="1" dirty="0">
                <a:solidFill>
                  <a:srgbClr val="000090"/>
                </a:solidFill>
              </a:rPr>
              <a:t> </a:t>
            </a:r>
            <a:r>
              <a:rPr lang="en-US" b="1" dirty="0" err="1">
                <a:solidFill>
                  <a:srgbClr val="000090"/>
                </a:solidFill>
              </a:rPr>
              <a:t>abgeschlossenes</a:t>
            </a:r>
            <a:r>
              <a:rPr lang="en-US" b="1" dirty="0">
                <a:solidFill>
                  <a:srgbClr val="000090"/>
                </a:solidFill>
              </a:rPr>
              <a:t> "FINISHER" – </a:t>
            </a:r>
            <a:r>
              <a:rPr lang="en-US" b="1" dirty="0" err="1">
                <a:solidFill>
                  <a:srgbClr val="000090"/>
                </a:solidFill>
              </a:rPr>
              <a:t>Programm</a:t>
            </a:r>
            <a:r>
              <a:rPr lang="en-US" b="1" dirty="0">
                <a:solidFill>
                  <a:srgbClr val="000090"/>
                </a:solidFill>
              </a:rPr>
              <a:t>: </a:t>
            </a:r>
          </a:p>
          <a:p>
            <a:pPr lvl="1">
              <a:spcAft>
                <a:spcPts val="600"/>
              </a:spcAft>
            </a:pPr>
            <a:r>
              <a:rPr lang="en-US" dirty="0">
                <a:solidFill>
                  <a:srgbClr val="000090"/>
                </a:solidFill>
              </a:rPr>
              <a:t>1 </a:t>
            </a:r>
            <a:r>
              <a:rPr lang="en-US" dirty="0" err="1">
                <a:solidFill>
                  <a:srgbClr val="000090"/>
                </a:solidFill>
              </a:rPr>
              <a:t>Jahr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beitragsfreie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smtClean="0">
                <a:solidFill>
                  <a:srgbClr val="000090"/>
                </a:solidFill>
              </a:rPr>
              <a:t>AGA-AGA-</a:t>
            </a:r>
            <a:r>
              <a:rPr lang="en-US" dirty="0" err="1" smtClean="0">
                <a:solidFill>
                  <a:srgbClr val="000090"/>
                </a:solidFill>
              </a:rPr>
              <a:t>Assistenzarzt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Mitgliedschaft</a:t>
            </a:r>
            <a:r>
              <a:rPr lang="en-US" dirty="0">
                <a:solidFill>
                  <a:srgbClr val="000090"/>
                </a:solidFill>
              </a:rPr>
              <a:t> </a:t>
            </a:r>
          </a:p>
          <a:p>
            <a:pPr lvl="1">
              <a:spcAft>
                <a:spcPts val="600"/>
              </a:spcAft>
            </a:pPr>
            <a:r>
              <a:rPr lang="en-US" dirty="0">
                <a:solidFill>
                  <a:srgbClr val="000090"/>
                </a:solidFill>
              </a:rPr>
              <a:t>1 </a:t>
            </a:r>
            <a:r>
              <a:rPr lang="en-US" dirty="0" err="1">
                <a:solidFill>
                  <a:srgbClr val="000090"/>
                </a:solidFill>
              </a:rPr>
              <a:t>freier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Zugang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zum</a:t>
            </a:r>
            <a:r>
              <a:rPr lang="en-US" dirty="0">
                <a:solidFill>
                  <a:srgbClr val="000090"/>
                </a:solidFill>
              </a:rPr>
              <a:t> AGA-</a:t>
            </a:r>
            <a:r>
              <a:rPr lang="en-US" dirty="0" err="1">
                <a:solidFill>
                  <a:srgbClr val="000090"/>
                </a:solidFill>
              </a:rPr>
              <a:t>Kongress</a:t>
            </a:r>
            <a:endParaRPr lang="en-US" dirty="0">
              <a:solidFill>
                <a:srgbClr val="000090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dirty="0">
                <a:solidFill>
                  <a:srgbClr val="000090"/>
                </a:solidFill>
              </a:rPr>
              <a:t>1 </a:t>
            </a:r>
            <a:r>
              <a:rPr lang="en-US" dirty="0" err="1">
                <a:solidFill>
                  <a:srgbClr val="000090"/>
                </a:solidFill>
              </a:rPr>
              <a:t>kostenfreie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Karte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zum</a:t>
            </a:r>
            <a:r>
              <a:rPr lang="en-US" dirty="0">
                <a:solidFill>
                  <a:srgbClr val="000090"/>
                </a:solidFill>
              </a:rPr>
              <a:t> AGA-</a:t>
            </a:r>
            <a:r>
              <a:rPr lang="en-US" dirty="0" err="1">
                <a:solidFill>
                  <a:srgbClr val="000090"/>
                </a:solidFill>
              </a:rPr>
              <a:t>Kongress</a:t>
            </a:r>
            <a:r>
              <a:rPr lang="en-US" dirty="0">
                <a:solidFill>
                  <a:srgbClr val="000090"/>
                </a:solidFill>
              </a:rPr>
              <a:t>-</a:t>
            </a:r>
            <a:r>
              <a:rPr lang="en-US" dirty="0" err="1">
                <a:solidFill>
                  <a:srgbClr val="000090"/>
                </a:solidFill>
              </a:rPr>
              <a:t>Festabend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im</a:t>
            </a:r>
            <a:r>
              <a:rPr lang="en-US" dirty="0">
                <a:solidFill>
                  <a:srgbClr val="000090"/>
                </a:solidFill>
              </a:rPr>
              <a:t> 1. </a:t>
            </a:r>
            <a:r>
              <a:rPr lang="en-US" dirty="0" err="1">
                <a:solidFill>
                  <a:srgbClr val="000090"/>
                </a:solidFill>
              </a:rPr>
              <a:t>Jahr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als</a:t>
            </a:r>
            <a:r>
              <a:rPr lang="en-US" dirty="0">
                <a:solidFill>
                  <a:srgbClr val="000090"/>
                </a:solidFill>
              </a:rPr>
              <a:t> AGA-</a:t>
            </a:r>
            <a:r>
              <a:rPr lang="en-US" dirty="0" err="1">
                <a:solidFill>
                  <a:srgbClr val="000090"/>
                </a:solidFill>
              </a:rPr>
              <a:t>Assistenzarzt</a:t>
            </a:r>
            <a:endParaRPr lang="en-US" dirty="0">
              <a:solidFill>
                <a:srgbClr val="000090"/>
              </a:solidFill>
            </a:endParaRPr>
          </a:p>
          <a:p>
            <a:endParaRPr lang="en-US" dirty="0">
              <a:solidFill>
                <a:srgbClr val="00009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481319"/>
            <a:ext cx="720792" cy="51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645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Bildschirmpräsentation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AGA – Studenten Kurrikulum</vt:lpstr>
      <vt:lpstr>PowerPoint-Präsentation</vt:lpstr>
      <vt:lpstr>AGA – Studenten Kurrikulum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AGA – Studenten Kurrikulum</dc:title>
  <dc:creator>User</dc:creator>
  <cp:lastModifiedBy>User</cp:lastModifiedBy>
  <cp:revision>3</cp:revision>
  <cp:lastPrinted>2018-09-06T15:37:09Z</cp:lastPrinted>
  <dcterms:created xsi:type="dcterms:W3CDTF">2018-09-06T15:36:32Z</dcterms:created>
  <dcterms:modified xsi:type="dcterms:W3CDTF">2019-08-24T16:34:14Z</dcterms:modified>
</cp:coreProperties>
</file>